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4" r:id="rId2"/>
    <p:sldId id="282" r:id="rId3"/>
    <p:sldId id="285" r:id="rId4"/>
    <p:sldId id="345" r:id="rId5"/>
    <p:sldId id="347" r:id="rId6"/>
    <p:sldId id="346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67" r:id="rId27"/>
    <p:sldId id="368" r:id="rId28"/>
    <p:sldId id="369" r:id="rId29"/>
    <p:sldId id="371" r:id="rId30"/>
    <p:sldId id="374" r:id="rId31"/>
    <p:sldId id="373" r:id="rId32"/>
    <p:sldId id="283" r:id="rId33"/>
    <p:sldId id="304" r:id="rId34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3" autoAdjust="0"/>
    <p:restoredTop sz="86207" autoAdjust="0"/>
  </p:normalViewPr>
  <p:slideViewPr>
    <p:cSldViewPr showGuides="1">
      <p:cViewPr>
        <p:scale>
          <a:sx n="70" d="100"/>
          <a:sy n="70" d="100"/>
        </p:scale>
        <p:origin x="-287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smtClean="0"/>
              <a:t>A </a:t>
            </a:r>
            <a:r>
              <a:rPr lang="pl-PL" dirty="0" err="1" smtClean="0"/>
              <a:t>structural</a:t>
            </a:r>
            <a:r>
              <a:rPr lang="pl-PL" dirty="0" smtClean="0"/>
              <a:t> </a:t>
            </a:r>
            <a:r>
              <a:rPr lang="pl-PL" dirty="0" err="1" smtClean="0"/>
              <a:t>example</a:t>
            </a:r>
            <a:r>
              <a:rPr lang="pl-PL" dirty="0" smtClean="0"/>
              <a:t> – person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struct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age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char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FName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[20],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LName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[30];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person_input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*o);</a:t>
            </a: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person_output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*o);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person_set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*o, 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age,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pFN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pLN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381000" indent="-381000">
              <a:lnSpc>
                <a:spcPct val="80000"/>
              </a:lnSpc>
              <a:defRPr/>
            </a:pPr>
            <a:r>
              <a:rPr lang="en-US" sz="2000" dirty="0" smtClean="0"/>
              <a:t>no access control over data members</a:t>
            </a:r>
          </a:p>
          <a:p>
            <a:pPr marL="381000" indent="-381000">
              <a:lnSpc>
                <a:spcPct val="80000"/>
              </a:lnSpc>
              <a:defRPr/>
            </a:pPr>
            <a:r>
              <a:rPr lang="en-US" sz="2000" dirty="0" smtClean="0"/>
              <a:t>the programmer is responsible for using proper functions for manipulating persons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smtClean="0"/>
              <a:t>An OO </a:t>
            </a:r>
            <a:r>
              <a:rPr lang="pl-PL" dirty="0" err="1" smtClean="0"/>
              <a:t>example</a:t>
            </a:r>
            <a:r>
              <a:rPr lang="pl-PL" dirty="0" smtClean="0"/>
              <a:t> – person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age; 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class members – </a:t>
            </a:r>
            <a:r>
              <a:rPr lang="en-US" sz="18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class variables</a:t>
            </a:r>
            <a:endParaRPr lang="en-US" sz="1800" b="1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FName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LName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8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class </a:t>
            </a:r>
            <a:r>
              <a:rPr lang="pl-PL" sz="1800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attributes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input();  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class members – </a:t>
            </a:r>
            <a:r>
              <a:rPr lang="en-US" sz="18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class methods</a:t>
            </a:r>
            <a:endParaRPr lang="en-US" sz="1800" b="1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output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		  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pl-PL" sz="1800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functions</a:t>
            </a:r>
            <a:endParaRPr lang="en-US" sz="1800" b="1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set(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age,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1800" dirty="0" smtClean="0">
                <a:highlight>
                  <a:srgbClr val="FFFFFF"/>
                </a:highlight>
                <a:latin typeface="Consolas"/>
              </a:rPr>
              <a:t>&amp;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FN,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1800" dirty="0" smtClean="0">
                <a:highlight>
                  <a:srgbClr val="FFFFFF"/>
                </a:highlight>
                <a:latin typeface="Consolas"/>
              </a:rPr>
              <a:t>&amp;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pLN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	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         	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declaration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ends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with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";„</a:t>
            </a:r>
          </a:p>
          <a:p>
            <a:pPr>
              <a:buNone/>
            </a:pPr>
            <a:endParaRPr lang="pl-PL" sz="18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 marL="381000" indent="-381000">
              <a:lnSpc>
                <a:spcPct val="80000"/>
              </a:lnSpc>
              <a:defRPr/>
            </a:pPr>
            <a:r>
              <a:rPr lang="en-US" sz="2000" dirty="0" smtClean="0"/>
              <a:t>data and methods together</a:t>
            </a:r>
          </a:p>
          <a:p>
            <a:pPr marL="381000" indent="-381000">
              <a:lnSpc>
                <a:spcPct val="80000"/>
              </a:lnSpc>
              <a:defRPr/>
            </a:pPr>
            <a:r>
              <a:rPr lang="en-US" sz="2000" dirty="0" smtClean="0"/>
              <a:t>default for classes: no external access to class variables</a:t>
            </a:r>
            <a:endParaRPr lang="pl-PL" sz="2000" dirty="0" smtClean="0"/>
          </a:p>
          <a:p>
            <a:pPr marL="381000" indent="-381000">
              <a:lnSpc>
                <a:spcPct val="80000"/>
              </a:lnSpc>
              <a:defRPr/>
            </a:pPr>
            <a:r>
              <a:rPr lang="pl-PL" sz="2000" dirty="0" err="1" smtClean="0"/>
              <a:t>string</a:t>
            </a:r>
            <a:r>
              <a:rPr lang="pl-PL" sz="2000" dirty="0" smtClean="0"/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pl-PL" sz="2000" dirty="0" err="1" smtClean="0"/>
              <a:t>easier</a:t>
            </a:r>
            <a:r>
              <a:rPr lang="pl-PL" sz="2000" dirty="0" smtClean="0"/>
              <a:t> to handle </a:t>
            </a:r>
            <a:r>
              <a:rPr lang="pl-PL" sz="2000" dirty="0" err="1" smtClean="0"/>
              <a:t>than</a:t>
            </a:r>
            <a:r>
              <a:rPr lang="pl-PL" sz="2000" dirty="0" smtClean="0"/>
              <a:t> char *</a:t>
            </a:r>
            <a:endParaRPr lang="pl-PL" sz="1800" dirty="0" smtClean="0"/>
          </a:p>
          <a:p>
            <a:pPr marL="381000" indent="-381000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smtClean="0"/>
              <a:t>Access </a:t>
            </a:r>
            <a:r>
              <a:rPr lang="pl-PL" dirty="0" err="1" smtClean="0"/>
              <a:t>specifiers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endParaRPr lang="en-US" sz="2800" dirty="0" smtClean="0"/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u="sng" dirty="0" smtClean="0"/>
              <a:t>private members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dirty="0" smtClean="0"/>
              <a:t>accessible for methods of this class,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pl-PL" sz="2400" dirty="0" smtClean="0"/>
              <a:t>and </a:t>
            </a:r>
            <a:r>
              <a:rPr lang="en-US" sz="2400" dirty="0" smtClean="0"/>
              <a:t>for methods and functions declared as friends</a:t>
            </a:r>
          </a:p>
          <a:p>
            <a:pPr lvl="2">
              <a:lnSpc>
                <a:spcPct val="80000"/>
              </a:lnSpc>
              <a:buNone/>
              <a:defRPr/>
            </a:pPr>
            <a:r>
              <a:rPr lang="pl-PL" sz="2000" dirty="0" smtClean="0"/>
              <a:t>In a </a:t>
            </a:r>
            <a:r>
              <a:rPr lang="pl-PL" sz="2000" dirty="0" err="1" smtClean="0"/>
              <a:t>class</a:t>
            </a:r>
            <a:r>
              <a:rPr lang="pl-PL" sz="2000" dirty="0" smtClean="0"/>
              <a:t>, a</a:t>
            </a:r>
            <a:r>
              <a:rPr lang="en-US" sz="2000" dirty="0" err="1" smtClean="0"/>
              <a:t>ll</a:t>
            </a:r>
            <a:r>
              <a:rPr lang="en-US" sz="2000" dirty="0" smtClean="0"/>
              <a:t> members are private by default</a:t>
            </a:r>
            <a:endParaRPr lang="pl-PL" sz="2000" dirty="0" smtClean="0"/>
          </a:p>
          <a:p>
            <a:pPr lvl="2">
              <a:lnSpc>
                <a:spcPct val="80000"/>
              </a:lnSpc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endParaRPr lang="en-US" sz="2800" dirty="0" smtClean="0"/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u="sng" dirty="0" smtClean="0"/>
              <a:t>public members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dirty="0" smtClean="0"/>
              <a:t>accessible from outside the class </a:t>
            </a:r>
          </a:p>
          <a:p>
            <a:pPr lvl="2">
              <a:lnSpc>
                <a:spcPct val="80000"/>
              </a:lnSpc>
              <a:buNone/>
              <a:defRPr/>
            </a:pPr>
            <a:r>
              <a:rPr lang="pl-PL" sz="2000" dirty="0" smtClean="0"/>
              <a:t>In a </a:t>
            </a:r>
            <a:r>
              <a:rPr lang="pl-PL" sz="2000" dirty="0" err="1" smtClean="0"/>
              <a:t>struct</a:t>
            </a:r>
            <a:r>
              <a:rPr lang="pl-PL" sz="2000" dirty="0" smtClean="0"/>
              <a:t>, </a:t>
            </a:r>
            <a:r>
              <a:rPr lang="en-US" sz="2000" dirty="0" smtClean="0"/>
              <a:t>all members are public by default</a:t>
            </a:r>
            <a:endParaRPr lang="pl-PL" sz="2000" dirty="0" smtClean="0"/>
          </a:p>
          <a:p>
            <a:pPr lvl="2">
              <a:lnSpc>
                <a:spcPct val="80000"/>
              </a:lnSpc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protected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endParaRPr lang="en-US" sz="2800" dirty="0" smtClean="0"/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u="sng" dirty="0" smtClean="0"/>
              <a:t>protected members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dirty="0" smtClean="0"/>
              <a:t>access like to private members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dirty="0" smtClean="0"/>
              <a:t>but a </a:t>
            </a:r>
            <a:r>
              <a:rPr lang="en-US" sz="2400" i="1" dirty="0" smtClean="0"/>
              <a:t>derived</a:t>
            </a:r>
            <a:r>
              <a:rPr lang="en-US" sz="2400" dirty="0" smtClean="0"/>
              <a:t> class may also access these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Access </a:t>
            </a:r>
            <a:r>
              <a:rPr lang="pl-PL" dirty="0" err="1" smtClean="0"/>
              <a:t>specifiers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853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age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	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private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FName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private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public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LName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private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output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public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set(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1800" dirty="0" smtClean="0">
                <a:highlight>
                  <a:srgbClr val="FFFFFF"/>
                </a:highlight>
                <a:latin typeface="Consolas"/>
              </a:rPr>
              <a:t>&amp;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1800" dirty="0" smtClean="0">
                <a:highlight>
                  <a:srgbClr val="FFFFFF"/>
                </a:highlight>
                <a:latin typeface="Consolas"/>
              </a:rPr>
              <a:t>&amp;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public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    </a:t>
            </a:r>
          </a:p>
          <a:p>
            <a:pPr>
              <a:lnSpc>
                <a:spcPct val="80000"/>
              </a:lnSpc>
              <a:defRPr/>
            </a:pPr>
            <a:endParaRPr lang="pl-PL" alt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Encapsulation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pl-PL" sz="2800" b="1" dirty="0" smtClean="0"/>
              <a:t>E</a:t>
            </a:r>
            <a:r>
              <a:rPr lang="en-US" sz="2800" b="1" dirty="0" err="1" smtClean="0"/>
              <a:t>ncapsulation</a:t>
            </a:r>
            <a:r>
              <a:rPr lang="en-US" sz="2800" b="1" dirty="0" smtClean="0"/>
              <a:t> </a:t>
            </a:r>
            <a:endParaRPr lang="pl-PL" sz="2800" b="1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sz="2800" dirty="0" smtClean="0"/>
              <a:t>	</a:t>
            </a:r>
            <a:r>
              <a:rPr lang="en-US" sz="2800" dirty="0" smtClean="0"/>
              <a:t>Closing data and methods in the class allows the programmer to deliberately limit the access to data by non-class code (which sometimes is</a:t>
            </a:r>
            <a:r>
              <a:rPr lang="pl-PL" sz="2800" dirty="0" smtClean="0"/>
              <a:t>/was </a:t>
            </a:r>
            <a:r>
              <a:rPr lang="en-US" sz="2800" dirty="0" smtClean="0"/>
              <a:t>referred to as </a:t>
            </a:r>
            <a:r>
              <a:rPr lang="pl-PL" sz="2800" dirty="0" err="1" smtClean="0"/>
              <a:t>hermetization</a:t>
            </a:r>
            <a:r>
              <a:rPr lang="en-US" sz="2800" dirty="0" smtClean="0"/>
              <a:t>).</a:t>
            </a:r>
            <a:endParaRPr lang="pl-PL" sz="2400" dirty="0" smtClean="0"/>
          </a:p>
          <a:p>
            <a:pPr lvl="1">
              <a:lnSpc>
                <a:spcPct val="80000"/>
              </a:lnSpc>
              <a:spcAft>
                <a:spcPts val="1200"/>
              </a:spcAft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800" dirty="0" smtClean="0"/>
              <a:t>By default, all class members are private, that is, not </a:t>
            </a:r>
            <a:r>
              <a:rPr lang="pl-PL" sz="2800" dirty="0" err="1" smtClean="0"/>
              <a:t>accessible</a:t>
            </a:r>
            <a:r>
              <a:rPr lang="pl-PL" sz="2800" dirty="0" smtClean="0"/>
              <a:t> </a:t>
            </a:r>
            <a:r>
              <a:rPr lang="en-US" sz="2800" dirty="0" smtClean="0"/>
              <a:t>from outside the class.</a:t>
            </a:r>
            <a:endParaRPr lang="pl-PL" sz="2800" dirty="0" smtClean="0"/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800" dirty="0" smtClean="0"/>
              <a:t>OOOP ;-) - orthodox object programming: all data is private, we operate on them using class methods</a:t>
            </a:r>
            <a:r>
              <a:rPr lang="pl-PL" sz="2800" dirty="0" smtClean="0"/>
              <a:t> </a:t>
            </a:r>
            <a:r>
              <a:rPr lang="pl-PL" sz="2800" dirty="0" err="1" smtClean="0"/>
              <a:t>only</a:t>
            </a:r>
            <a:r>
              <a:rPr lang="en-US" sz="2800" dirty="0" smtClean="0"/>
              <a:t>. It is useful, for example for parallelizing code.</a:t>
            </a:r>
            <a:endParaRPr lang="pl-PL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smtClean="0"/>
              <a:t>O</a:t>
            </a:r>
            <a:r>
              <a:rPr lang="en-US" dirty="0" err="1" smtClean="0"/>
              <a:t>bject</a:t>
            </a:r>
            <a:r>
              <a:rPr lang="pl-PL" dirty="0" smtClean="0"/>
              <a:t>: a g</a:t>
            </a:r>
            <a:r>
              <a:rPr lang="en-US" dirty="0" err="1" smtClean="0"/>
              <a:t>eneralized</a:t>
            </a:r>
            <a:r>
              <a:rPr lang="en-US" dirty="0" smtClean="0"/>
              <a:t> structure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dirty="0" err="1" smtClean="0"/>
              <a:t>Declaring</a:t>
            </a: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me,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you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person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boss;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declaring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defining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object</a:t>
            </a:r>
            <a:endParaRPr lang="pl-PL" sz="18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”class”, ”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struct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” or ”union”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may be skipped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l-PL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pl-PL" dirty="0" err="1" smtClean="0"/>
              <a:t>Using</a:t>
            </a:r>
            <a:endParaRPr lang="pl-PL" dirty="0" smtClean="0"/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boss.input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boss.output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err="1" smtClean="0"/>
              <a:t>Operators</a:t>
            </a:r>
            <a:r>
              <a:rPr lang="pl-PL" dirty="0" smtClean="0"/>
              <a:t> for </a:t>
            </a:r>
            <a:r>
              <a:rPr lang="pl-PL" dirty="0" err="1" smtClean="0"/>
              <a:t>accessing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members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dot  ” </a:t>
            </a:r>
            <a:r>
              <a:rPr lang="en-US" sz="2800" b="1" dirty="0" smtClean="0"/>
              <a:t>. </a:t>
            </a:r>
            <a:r>
              <a:rPr lang="en-US" sz="2800" dirty="0" smtClean="0"/>
              <a:t>”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object.variable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just like in a C structure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object.method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encapsulation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scope operator  ” </a:t>
            </a:r>
            <a:r>
              <a:rPr lang="en-US" sz="2800" b="1" dirty="0" smtClean="0"/>
              <a:t>:: </a:t>
            </a:r>
            <a:r>
              <a:rPr lang="en-US" sz="2800" dirty="0" smtClean="0"/>
              <a:t>”</a:t>
            </a:r>
            <a:endParaRPr lang="en-US" sz="1800" dirty="0" smtClean="0"/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class_name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::variable;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sizeof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static variables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class_name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::method();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defining methods, static methods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Scope definition (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object.</a:t>
            </a:r>
            <a:r>
              <a:rPr lang="en-US" sz="2800" dirty="0" smtClean="0"/>
              <a:t> and </a:t>
            </a:r>
            <a:r>
              <a:rPr lang="pl-PL" sz="2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class_name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en-US" sz="2800" dirty="0" smtClean="0"/>
              <a:t>) usually may be skipped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class method accessing members of its own class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declaring/defining methods inside class declaration</a:t>
            </a: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Defining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Inside class declaration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...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cin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&gt;&gt;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age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&gt;&gt;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FName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&gt;&gt;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LName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}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semicolon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not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required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here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...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};</a:t>
            </a:r>
          </a:p>
          <a:p>
            <a:pPr>
              <a:buNone/>
            </a:pPr>
            <a:endParaRPr lang="en-US" sz="1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a method defined inside a class declaration is inline</a:t>
            </a:r>
            <a:br>
              <a:rPr lang="en-US" sz="2800" dirty="0" smtClean="0"/>
            </a:br>
            <a:r>
              <a:rPr lang="en-US" sz="2800" dirty="0" smtClean="0"/>
              <a:t>by default</a:t>
            </a:r>
          </a:p>
          <a:p>
            <a:pPr lvl="1">
              <a:lnSpc>
                <a:spcPct val="90000"/>
              </a:lnSpc>
              <a:defRPr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Defining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outside of the class: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use the scope operator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by default, such method </a:t>
            </a:r>
            <a:r>
              <a:rPr lang="en-US" sz="2400" u="sng" dirty="0" smtClean="0"/>
              <a:t>is not </a:t>
            </a:r>
            <a:r>
              <a:rPr lang="en-US" sz="2400" dirty="0" smtClean="0"/>
              <a:t>inline</a:t>
            </a:r>
          </a:p>
          <a:p>
            <a:pPr>
              <a:lnSpc>
                <a:spcPct val="80000"/>
              </a:lnSpc>
            </a:pPr>
            <a:endParaRPr lang="pl-PL" sz="1100" dirty="0" smtClean="0"/>
          </a:p>
          <a:p>
            <a:pPr>
              <a:buNone/>
            </a:pPr>
            <a:r>
              <a:rPr lang="pl-PL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1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1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::set(</a:t>
            </a:r>
            <a:r>
              <a:rPr lang="en-US" sz="21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1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age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1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1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2100" dirty="0" smtClean="0">
                <a:highlight>
                  <a:srgbClr val="FFFFFF"/>
                </a:highlight>
                <a:latin typeface="Consolas"/>
              </a:rPr>
              <a:t>&amp;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1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p_FName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1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1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2100" dirty="0" smtClean="0">
                <a:highlight>
                  <a:srgbClr val="FFFFFF"/>
                </a:highlight>
                <a:latin typeface="Consolas"/>
              </a:rPr>
              <a:t>&amp;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1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p_LName</a:t>
            </a:r>
            <a:r>
              <a:rPr lang="en-US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21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21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pl-PL" sz="21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::age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21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age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	</a:t>
            </a:r>
            <a:r>
              <a:rPr lang="pl-PL" sz="21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1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scope</a:t>
            </a:r>
            <a:r>
              <a:rPr lang="pl-PL" sz="21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operator </a:t>
            </a:r>
            <a:r>
              <a:rPr lang="pl-PL" sz="21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needed</a:t>
            </a:r>
            <a:r>
              <a:rPr lang="pl-PL" sz="21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pPr>
              <a:buNone/>
            </a:pPr>
            <a:r>
              <a:rPr lang="pl-PL" sz="21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	// </a:t>
            </a:r>
            <a:r>
              <a:rPr lang="pl-PL" sz="21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because</a:t>
            </a:r>
            <a:r>
              <a:rPr lang="pl-PL" sz="21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1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age</a:t>
            </a:r>
            <a:r>
              <a:rPr lang="pl-PL" sz="21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1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pl-PL" sz="21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1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shadowed</a:t>
            </a:r>
            <a:endParaRPr lang="pl-PL" sz="21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21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FName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1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1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p_FName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21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LName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1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1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p_LName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</a:p>
          <a:p>
            <a:pPr>
              <a:buNone/>
            </a:pPr>
            <a:endParaRPr lang="en-US" sz="1100" dirty="0" smtClean="0"/>
          </a:p>
          <a:p>
            <a:pPr>
              <a:lnSpc>
                <a:spcPct val="90000"/>
              </a:lnSpc>
              <a:defRPr/>
            </a:pPr>
            <a:r>
              <a:rPr lang="pl-PL" sz="2800" dirty="0" err="1" smtClean="0"/>
              <a:t>making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en-US" sz="2800" dirty="0" smtClean="0"/>
              <a:t>method inline</a:t>
            </a: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endParaRPr lang="pl-PL" sz="2800" dirty="0" smtClean="0"/>
          </a:p>
          <a:p>
            <a:pPr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2300" u="sng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pl-PL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3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3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pl-PL" sz="2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::output</a:t>
            </a:r>
            <a:r>
              <a:rPr lang="pl-PL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2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3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3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"age: "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age &lt;&lt; </a:t>
            </a:r>
            <a:r>
              <a:rPr lang="en-US" sz="23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 name: "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23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     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&lt;&lt; </a:t>
            </a:r>
            <a:r>
              <a:rPr lang="en-US" sz="2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FName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en-US" sz="23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 last name: "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en-US" sz="23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LName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en-US" sz="23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"\n"</a:t>
            </a:r>
            <a:r>
              <a:rPr lang="en-US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en-US" sz="2300" dirty="0" smtClean="0"/>
          </a:p>
          <a:p>
            <a:pPr>
              <a:lnSpc>
                <a:spcPct val="90000"/>
              </a:lnSpc>
              <a:defRPr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Defining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In libraries we place class declaration and definitions of inline methods in the header file (*.h), other methods in *.</a:t>
            </a:r>
            <a:r>
              <a:rPr lang="en-US" sz="2800" dirty="0" err="1" smtClean="0"/>
              <a:t>cpp</a:t>
            </a:r>
            <a:r>
              <a:rPr lang="en-US" sz="2800" dirty="0" smtClean="0"/>
              <a:t>. 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Methods may be overloaded just like functions, and may have default arguments</a:t>
            </a:r>
            <a:endParaRPr lang="pl-PL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set(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age,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&amp; =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"John"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 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&amp; =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"Kowalski"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set(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&amp;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other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boss.set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you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boss.set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(50, </a:t>
            </a:r>
            <a:r>
              <a:rPr 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"Tom"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"Smith"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boss.set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(50, </a:t>
            </a:r>
            <a:r>
              <a:rPr 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"Tom"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boss.set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(50);</a:t>
            </a:r>
          </a:p>
          <a:p>
            <a:pPr>
              <a:buNone/>
            </a:pP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boss.set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(); ERROR!</a:t>
            </a:r>
            <a:endParaRPr lang="en-US" sz="2000" dirty="0" smtClean="0"/>
          </a:p>
          <a:p>
            <a:pPr>
              <a:lnSpc>
                <a:spcPct val="90000"/>
              </a:lnSpc>
              <a:buNone/>
              <a:defRPr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</a:t>
            </a:r>
            <a:r>
              <a:rPr lang="en-US" sz="3200" b="1" dirty="0" smtClean="0"/>
              <a:t>Paradigm of object-oriented 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PhD</a:t>
            </a:r>
            <a:r>
              <a:rPr lang="pl-PL" b="1" dirty="0" smtClean="0"/>
              <a:t>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Defining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4400" dirty="0" smtClean="0"/>
              <a:t>methods and variables defined in a class are visible from the beginning of the class definition</a:t>
            </a:r>
          </a:p>
          <a:p>
            <a:pPr lvl="1">
              <a:lnSpc>
                <a:spcPct val="120000"/>
              </a:lnSpc>
              <a:defRPr/>
            </a:pPr>
            <a:r>
              <a:rPr lang="pl-PL" sz="3300" dirty="0" smtClean="0"/>
              <a:t>t</a:t>
            </a:r>
            <a:r>
              <a:rPr lang="en-US" sz="3300" dirty="0" smtClean="0"/>
              <a:t>hey are also visible </a:t>
            </a:r>
            <a:r>
              <a:rPr lang="en-US" sz="3600" dirty="0" smtClean="0"/>
              <a:t>in class methods declared in the class, but defined outside  </a:t>
            </a:r>
            <a:endParaRPr lang="pl-PL" sz="3600" dirty="0" smtClean="0"/>
          </a:p>
          <a:p>
            <a:pPr>
              <a:lnSpc>
                <a:spcPct val="120000"/>
              </a:lnSpc>
              <a:defRPr/>
            </a:pPr>
            <a:r>
              <a:rPr lang="en-US" sz="4400" dirty="0" smtClean="0"/>
              <a:t>it is recommended to declare variables first, then methods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buNone/>
            </a:pPr>
            <a:r>
              <a:rPr lang="pl-PL" sz="2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</a:t>
            </a:r>
            <a:endParaRPr lang="pl-PL" sz="2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2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2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2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input</a:t>
            </a: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2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cin</a:t>
            </a:r>
            <a:r>
              <a:rPr lang="en-US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9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&gt;&gt;</a:t>
            </a:r>
            <a:r>
              <a:rPr lang="en-US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en-US" sz="2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correct! Even if declaration of ”</a:t>
            </a:r>
            <a:r>
              <a:rPr lang="en-US" sz="2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2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” is below</a:t>
            </a:r>
            <a:endParaRPr lang="en-US" sz="2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2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output</a:t>
            </a: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 </a:t>
            </a:r>
            <a:r>
              <a:rPr lang="pl-PL" sz="2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as </a:t>
            </a:r>
            <a:r>
              <a:rPr lang="pl-PL" sz="2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above</a:t>
            </a:r>
            <a:endParaRPr lang="pl-PL" sz="2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</a:p>
          <a:p>
            <a:pPr>
              <a:buNone/>
            </a:pPr>
            <a:r>
              <a:rPr lang="pl-PL" sz="2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2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output</a:t>
            </a: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2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2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i;</a:t>
            </a:r>
          </a:p>
          <a:p>
            <a:pPr>
              <a:buNone/>
            </a:pPr>
            <a:r>
              <a:rPr lang="pl-PL" sz="2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Defining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Outside of a class: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methods, class members must be specified either by class name, or by object name 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test()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A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sizeof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::i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::*p)() = &amp;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::input;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a.i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3;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is public in A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scope</a:t>
            </a:r>
            <a:r>
              <a:rPr lang="pl-PL" dirty="0" smtClean="0"/>
              <a:t> operator as a </a:t>
            </a:r>
            <a:r>
              <a:rPr lang="pl-PL" dirty="0" err="1" smtClean="0"/>
              <a:t>non-OO</a:t>
            </a:r>
            <a:r>
              <a:rPr lang="pl-PL" dirty="0" smtClean="0"/>
              <a:t> C++ </a:t>
            </a:r>
            <a:r>
              <a:rPr lang="pl-PL" dirty="0" err="1" smtClean="0"/>
              <a:t>extension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4042792" cy="4680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fun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i;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test();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fun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716016" y="1752600"/>
            <a:ext cx="4400872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void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2B91A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C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::test()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i++;		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// C::i++</a:t>
            </a:r>
            <a:endParaRPr kumimoji="0" lang="pl-PL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::i++;	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// global i</a:t>
            </a:r>
            <a:endParaRPr kumimoji="0" lang="pl-PL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</a:t>
            </a:r>
            <a:r>
              <a:rPr kumimoji="0" lang="pl-PL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fun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();	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// C::fun()</a:t>
            </a:r>
            <a:endParaRPr kumimoji="0" lang="pl-PL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::</a:t>
            </a:r>
            <a:r>
              <a:rPr kumimoji="0" lang="pl-PL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fun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();	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// global </a:t>
            </a:r>
            <a:r>
              <a:rPr kumimoji="0" lang="pl-PL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fun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()</a:t>
            </a:r>
            <a:endParaRPr kumimoji="0" lang="pl-PL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Example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l-PL" b="1" dirty="0" err="1" smtClean="0"/>
              <a:t>Our</a:t>
            </a:r>
            <a:r>
              <a:rPr lang="pl-PL" b="1" dirty="0" smtClean="0"/>
              <a:t> </a:t>
            </a:r>
            <a:r>
              <a:rPr lang="pl-PL" b="1" dirty="0" err="1" smtClean="0"/>
              <a:t>task</a:t>
            </a:r>
            <a:endParaRPr lang="pl-PL" b="1" dirty="0" smtClean="0"/>
          </a:p>
          <a:p>
            <a:pPr>
              <a:defRPr/>
            </a:pPr>
            <a:r>
              <a:rPr lang="pl-PL" dirty="0" err="1" smtClean="0"/>
              <a:t>Declare</a:t>
            </a:r>
            <a:r>
              <a:rPr lang="pl-PL" dirty="0" smtClean="0"/>
              <a:t> a</a:t>
            </a:r>
            <a:r>
              <a:rPr lang="en-US" dirty="0" smtClean="0"/>
              <a:t> class </a:t>
            </a:r>
            <a:r>
              <a:rPr lang="en-US" u="sng" dirty="0" smtClean="0"/>
              <a:t>point</a:t>
            </a:r>
            <a:r>
              <a:rPr lang="en-US" dirty="0" smtClean="0"/>
              <a:t>, </a:t>
            </a:r>
            <a:r>
              <a:rPr lang="en-US" dirty="0" err="1" smtClean="0"/>
              <a:t>represen</a:t>
            </a:r>
            <a:r>
              <a:rPr lang="pl-PL" dirty="0" err="1" smtClean="0"/>
              <a:t>ting</a:t>
            </a:r>
            <a:r>
              <a:rPr lang="en-US" dirty="0" smtClean="0"/>
              <a:t> 2D points</a:t>
            </a:r>
          </a:p>
          <a:p>
            <a:pPr lvl="1">
              <a:defRPr/>
            </a:pPr>
            <a:r>
              <a:rPr lang="en-US" dirty="0" smtClean="0"/>
              <a:t>no public data members</a:t>
            </a:r>
          </a:p>
          <a:p>
            <a:pPr lvl="1">
              <a:defRPr/>
            </a:pPr>
            <a:r>
              <a:rPr lang="en-US" dirty="0" smtClean="0"/>
              <a:t>public </a:t>
            </a:r>
            <a:r>
              <a:rPr lang="pl-PL" dirty="0" err="1" smtClean="0"/>
              <a:t>inline</a:t>
            </a:r>
            <a:r>
              <a:rPr lang="pl-PL" dirty="0" smtClean="0"/>
              <a:t> </a:t>
            </a:r>
            <a:r>
              <a:rPr lang="en-US" dirty="0" smtClean="0"/>
              <a:t>methods:</a:t>
            </a:r>
            <a:endParaRPr lang="pl-PL" dirty="0" smtClean="0"/>
          </a:p>
          <a:p>
            <a:pPr lvl="2">
              <a:defRPr/>
            </a:pPr>
            <a:r>
              <a:rPr lang="en-US" u="sng" dirty="0" smtClean="0"/>
              <a:t>input</a:t>
            </a:r>
            <a:r>
              <a:rPr lang="en-US" dirty="0" smtClean="0"/>
              <a:t>, </a:t>
            </a:r>
            <a:r>
              <a:rPr lang="en-US" u="sng" dirty="0" smtClean="0"/>
              <a:t>output</a:t>
            </a:r>
            <a:endParaRPr lang="pl-PL" u="sng" dirty="0" smtClean="0"/>
          </a:p>
          <a:p>
            <a:pPr lvl="2">
              <a:defRPr/>
            </a:pPr>
            <a:r>
              <a:rPr lang="en-US" u="sng" dirty="0" smtClean="0"/>
              <a:t>move</a:t>
            </a:r>
            <a:r>
              <a:rPr lang="en-US" dirty="0" smtClean="0"/>
              <a:t> by a vector specified by a pair of coordinates</a:t>
            </a:r>
            <a:endParaRPr lang="pl-PL" dirty="0" smtClean="0"/>
          </a:p>
          <a:p>
            <a:pPr lvl="2">
              <a:defRPr/>
            </a:pPr>
            <a:r>
              <a:rPr lang="en-US" u="sng" dirty="0" smtClean="0"/>
              <a:t>distance</a:t>
            </a:r>
            <a:r>
              <a:rPr lang="en-US" dirty="0" smtClean="0"/>
              <a:t> between this point and the method argument - a reference to point</a:t>
            </a:r>
            <a:endParaRPr lang="pl-PL" dirty="0" smtClean="0"/>
          </a:p>
          <a:p>
            <a:pPr lvl="2">
              <a:defRPr/>
            </a:pPr>
            <a:r>
              <a:rPr lang="en-US" u="sng" dirty="0" err="1" smtClean="0"/>
              <a:t>coordX</a:t>
            </a:r>
            <a:r>
              <a:rPr lang="en-US" dirty="0" smtClean="0"/>
              <a:t> </a:t>
            </a:r>
            <a:r>
              <a:rPr lang="pl-PL" dirty="0" smtClean="0"/>
              <a:t>and</a:t>
            </a:r>
            <a:r>
              <a:rPr lang="en-US" dirty="0" smtClean="0"/>
              <a:t> </a:t>
            </a:r>
            <a:r>
              <a:rPr lang="en-US" u="sng" dirty="0" err="1" smtClean="0"/>
              <a:t>coordY</a:t>
            </a:r>
            <a:r>
              <a:rPr lang="en-US" dirty="0" smtClean="0"/>
              <a:t> return</a:t>
            </a:r>
            <a:r>
              <a:rPr lang="pl-PL" dirty="0" err="1" smtClean="0"/>
              <a:t>ing</a:t>
            </a:r>
            <a:r>
              <a:rPr lang="en-US" dirty="0" smtClean="0"/>
              <a:t> appropriate coordinate of the point</a:t>
            </a:r>
            <a:r>
              <a:rPr lang="pl-PL" dirty="0" smtClean="0"/>
              <a:t> (</a:t>
            </a:r>
            <a:r>
              <a:rPr lang="pl-PL" dirty="0" err="1" smtClean="0"/>
              <a:t>so-called</a:t>
            </a:r>
            <a:r>
              <a:rPr lang="pl-PL" dirty="0" smtClean="0"/>
              <a:t> </a:t>
            </a:r>
            <a:r>
              <a:rPr lang="pl-PL" dirty="0" err="1" smtClean="0"/>
              <a:t>accessors</a:t>
            </a:r>
            <a:r>
              <a:rPr lang="pl-PL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Example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x, y;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output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dx, 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dy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distance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punkt &amp;p);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coordX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coordY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Example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pl-PL" b="1" dirty="0" err="1" smtClean="0"/>
              <a:t>Our</a:t>
            </a:r>
            <a:r>
              <a:rPr lang="pl-PL" b="1" dirty="0" smtClean="0"/>
              <a:t> </a:t>
            </a:r>
            <a:r>
              <a:rPr lang="pl-PL" b="1" dirty="0" err="1" smtClean="0"/>
              <a:t>task</a:t>
            </a:r>
            <a:r>
              <a:rPr lang="pl-PL" b="1" dirty="0" smtClean="0"/>
              <a:t> ...</a:t>
            </a:r>
          </a:p>
          <a:p>
            <a:pPr>
              <a:lnSpc>
                <a:spcPct val="80000"/>
              </a:lnSpc>
            </a:pPr>
            <a:r>
              <a:rPr lang="pl-PL" sz="2400" dirty="0" err="1" smtClean="0"/>
              <a:t>define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point </a:t>
            </a:r>
            <a:r>
              <a:rPr lang="pl-PL" sz="2400" dirty="0" err="1" smtClean="0"/>
              <a:t>below</a:t>
            </a:r>
            <a:r>
              <a:rPr lang="pl-PL" sz="2400" dirty="0" smtClean="0"/>
              <a:t> </a:t>
            </a:r>
            <a:r>
              <a:rPr lang="pl-PL" sz="2400" dirty="0" err="1" smtClean="0"/>
              <a:t>methods</a:t>
            </a:r>
            <a:r>
              <a:rPr lang="pl-PL" sz="2400" dirty="0" smtClean="0"/>
              <a:t> as </a:t>
            </a:r>
            <a:r>
              <a:rPr lang="pl-PL" sz="2400" dirty="0" err="1" smtClean="0"/>
              <a:t>inline</a:t>
            </a:r>
            <a:endParaRPr lang="pl-PL" sz="2400" dirty="0" smtClean="0"/>
          </a:p>
          <a:p>
            <a:pPr lvl="1">
              <a:lnSpc>
                <a:spcPct val="80000"/>
              </a:lnSpc>
              <a:buNone/>
            </a:pPr>
            <a:endParaRPr lang="pl-PL" sz="2400" dirty="0" smtClean="0"/>
          </a:p>
          <a:p>
            <a:pPr>
              <a:buNone/>
            </a:pP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x, y;</a:t>
            </a:r>
          </a:p>
          <a:p>
            <a:pPr>
              <a:buNone/>
            </a:pPr>
            <a:endParaRPr lang="pl-PL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s-ES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s-E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input() { cin </a:t>
            </a:r>
            <a:r>
              <a:rPr lang="es-ES" sz="19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&gt;&gt;</a:t>
            </a:r>
            <a:r>
              <a:rPr lang="es-E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 </a:t>
            </a:r>
            <a:r>
              <a:rPr lang="es-ES" sz="19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&gt;&gt;</a:t>
            </a:r>
            <a:r>
              <a:rPr lang="es-E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y; };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output() { </a:t>
            </a:r>
            <a:r>
              <a:rPr lang="en-US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9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 </a:t>
            </a:r>
            <a:r>
              <a:rPr lang="pl-PL" sz="19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' ' </a:t>
            </a:r>
            <a:r>
              <a:rPr lang="en-US" sz="19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y; };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dx, </a:t>
            </a: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dy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double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distance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punkt &amp;p);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double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coordX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 </a:t>
            </a: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x; };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double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coordY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 </a:t>
            </a: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y; };</a:t>
            </a:r>
          </a:p>
          <a:p>
            <a:pPr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Example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53136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</a:pPr>
            <a:endParaRPr lang="pl-PL" sz="2400" dirty="0" smtClean="0"/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::move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dx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dy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x +=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dx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y += 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dy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::distance(</a:t>
            </a:r>
            <a:r>
              <a:rPr lang="fr-FR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fr-FR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return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sqrt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((x - 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.x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)*(x - 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.x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+ (y - 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.y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)*(y - 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.y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2000" dirty="0" smtClean="0"/>
              <a:t>remark: ”private” is defined for the whole class, not for the single object only</a:t>
            </a:r>
          </a:p>
          <a:p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Classes and Abstract Data Types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800" dirty="0" smtClean="0"/>
              <a:t>classes are </a:t>
            </a:r>
            <a:r>
              <a:rPr lang="pl-PL" sz="2800" dirty="0" err="1" smtClean="0"/>
              <a:t>perfect</a:t>
            </a:r>
            <a:r>
              <a:rPr lang="pl-PL" sz="2800" dirty="0" smtClean="0"/>
              <a:t> </a:t>
            </a:r>
            <a:r>
              <a:rPr lang="en-US" sz="2800" dirty="0" smtClean="0"/>
              <a:t>for implementing Abstract Data Types</a:t>
            </a:r>
            <a:endParaRPr lang="pl-PL" sz="2800" dirty="0" smtClean="0"/>
          </a:p>
          <a:p>
            <a:pPr algn="ctr">
              <a:lnSpc>
                <a:spcPct val="80000"/>
              </a:lnSpc>
              <a:spcAft>
                <a:spcPts val="1200"/>
              </a:spcAft>
              <a:buNone/>
              <a:defRPr/>
            </a:pPr>
            <a:r>
              <a:rPr lang="pl-PL" sz="2800" dirty="0" smtClean="0"/>
              <a:t>... </a:t>
            </a:r>
            <a:r>
              <a:rPr lang="pl-PL" sz="2800" dirty="0" err="1" smtClean="0"/>
              <a:t>because</a:t>
            </a:r>
            <a:r>
              <a:rPr lang="pl-PL" sz="2800" dirty="0" smtClean="0"/>
              <a:t> ...</a:t>
            </a:r>
            <a:endParaRPr lang="en-US" sz="2800" dirty="0" smtClean="0"/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800" dirty="0" smtClean="0"/>
              <a:t>classes are Abstract Data Types</a:t>
            </a:r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endParaRPr lang="pl-PL" sz="2800" dirty="0" smtClean="0"/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800" dirty="0" smtClean="0"/>
              <a:t>We </a:t>
            </a:r>
            <a:r>
              <a:rPr lang="pl-PL" sz="2800" dirty="0" err="1" smtClean="0"/>
              <a:t>use</a:t>
            </a:r>
            <a:r>
              <a:rPr lang="en-US" sz="2800" dirty="0" smtClean="0"/>
              <a:t> </a:t>
            </a:r>
            <a:r>
              <a:rPr lang="pl-PL" sz="2800" dirty="0" smtClean="0"/>
              <a:t>a </a:t>
            </a:r>
            <a:r>
              <a:rPr lang="pl-PL" sz="2800" dirty="0" err="1" smtClean="0"/>
              <a:t>class</a:t>
            </a:r>
            <a:r>
              <a:rPr lang="en-US" sz="2800" dirty="0" smtClean="0"/>
              <a:t> interface </a:t>
            </a:r>
            <a:endParaRPr lang="pl-PL" sz="2800" dirty="0" smtClean="0"/>
          </a:p>
          <a:p>
            <a:pPr lvl="1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400" dirty="0" smtClean="0"/>
              <a:t>we do not </a:t>
            </a:r>
            <a:r>
              <a:rPr lang="pl-PL" sz="2400" dirty="0" err="1" smtClean="0"/>
              <a:t>bother</a:t>
            </a:r>
            <a:r>
              <a:rPr lang="pl-PL" sz="2400" dirty="0" smtClean="0"/>
              <a:t> </a:t>
            </a:r>
            <a:r>
              <a:rPr lang="pl-PL" sz="2400" dirty="0" err="1" smtClean="0"/>
              <a:t>ourselves</a:t>
            </a:r>
            <a:r>
              <a:rPr lang="en-US" sz="2400" dirty="0" smtClean="0"/>
              <a:t> how the methods are implemented</a:t>
            </a:r>
            <a:endParaRPr lang="pl-PL" sz="2400" dirty="0" smtClean="0"/>
          </a:p>
          <a:p>
            <a:pPr lvl="1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400" dirty="0" smtClean="0"/>
              <a:t>details are separated from the class interface</a:t>
            </a:r>
            <a:r>
              <a:rPr lang="pl-PL" sz="2400" dirty="0" smtClean="0"/>
              <a:t> (</a:t>
            </a:r>
            <a:r>
              <a:rPr lang="pl-PL" sz="2400" dirty="0" err="1" smtClean="0"/>
              <a:t>encapsulation</a:t>
            </a:r>
            <a:r>
              <a:rPr lang="pl-PL" sz="2400" dirty="0" smtClean="0"/>
              <a:t>)</a:t>
            </a:r>
            <a:endParaRPr lang="en-US" sz="2400" dirty="0" smtClean="0"/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endParaRPr lang="pl-PL" sz="2800" dirty="0" smtClean="0"/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800" dirty="0" smtClean="0"/>
              <a:t>Examples</a:t>
            </a:r>
            <a:endParaRPr lang="pl-PL" sz="2800" dirty="0" smtClean="0"/>
          </a:p>
          <a:p>
            <a:pPr lvl="1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400" dirty="0" smtClean="0"/>
              <a:t>stack, queue, </a:t>
            </a:r>
            <a:r>
              <a:rPr lang="en-US" sz="2400" u="sng" dirty="0" smtClean="0"/>
              <a:t>point</a:t>
            </a:r>
            <a:r>
              <a:rPr lang="en-US" sz="2400" dirty="0" smtClean="0"/>
              <a:t>, </a:t>
            </a:r>
            <a:r>
              <a:rPr lang="en-US" sz="2400" u="sng" dirty="0" smtClean="0"/>
              <a:t>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Example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l-PL" b="1" dirty="0" err="1" smtClean="0"/>
              <a:t>Our</a:t>
            </a:r>
            <a:r>
              <a:rPr lang="pl-PL" b="1" dirty="0" smtClean="0"/>
              <a:t> </a:t>
            </a:r>
            <a:r>
              <a:rPr lang="pl-PL" b="1" dirty="0" err="1" smtClean="0"/>
              <a:t>task</a:t>
            </a:r>
            <a:r>
              <a:rPr lang="pl-PL" b="1" dirty="0" smtClean="0"/>
              <a:t> </a:t>
            </a:r>
            <a:r>
              <a:rPr lang="pl-PL" b="1" dirty="0" err="1" smtClean="0"/>
              <a:t>continues</a:t>
            </a:r>
            <a:r>
              <a:rPr lang="pl-PL" b="1" dirty="0" smtClean="0"/>
              <a:t> ...</a:t>
            </a:r>
          </a:p>
          <a:p>
            <a:pPr>
              <a:defRPr/>
            </a:pPr>
            <a:r>
              <a:rPr lang="pl-PL" dirty="0" smtClean="0"/>
              <a:t>a </a:t>
            </a:r>
            <a:r>
              <a:rPr lang="pl-PL" dirty="0" err="1" smtClean="0"/>
              <a:t>class</a:t>
            </a:r>
            <a:r>
              <a:rPr lang="en-US" dirty="0" smtClean="0"/>
              <a:t> </a:t>
            </a:r>
            <a:r>
              <a:rPr lang="pl-PL" u="sng" dirty="0" smtClean="0"/>
              <a:t>segment</a:t>
            </a:r>
            <a:r>
              <a:rPr lang="pl-PL" dirty="0" smtClean="0"/>
              <a:t>, </a:t>
            </a:r>
            <a:r>
              <a:rPr lang="pl-PL" dirty="0" err="1" smtClean="0"/>
              <a:t>repre</a:t>
            </a:r>
            <a:r>
              <a:rPr lang="en-US" dirty="0" smtClean="0"/>
              <a:t>sent</a:t>
            </a:r>
            <a:r>
              <a:rPr lang="pl-PL" dirty="0" err="1" smtClean="0"/>
              <a:t>ing</a:t>
            </a:r>
            <a:r>
              <a:rPr lang="en-US" dirty="0" smtClean="0"/>
              <a:t> 2D segments</a:t>
            </a:r>
            <a:endParaRPr lang="pl-PL" dirty="0" smtClean="0"/>
          </a:p>
          <a:p>
            <a:pPr>
              <a:defRPr/>
            </a:pPr>
            <a:r>
              <a:rPr lang="pl-PL" dirty="0" err="1" smtClean="0"/>
              <a:t>Assumptions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no public data members</a:t>
            </a:r>
          </a:p>
          <a:p>
            <a:pPr lvl="1">
              <a:defRPr/>
            </a:pPr>
            <a:r>
              <a:rPr lang="en-US" dirty="0" smtClean="0"/>
              <a:t>public methods:</a:t>
            </a:r>
            <a:endParaRPr lang="pl-PL" dirty="0" smtClean="0"/>
          </a:p>
          <a:p>
            <a:pPr lvl="2">
              <a:defRPr/>
            </a:pPr>
            <a:r>
              <a:rPr lang="en-US" u="sng" dirty="0" smtClean="0"/>
              <a:t>input</a:t>
            </a:r>
            <a:r>
              <a:rPr lang="en-US" dirty="0" smtClean="0"/>
              <a:t>, </a:t>
            </a:r>
            <a:r>
              <a:rPr lang="en-US" u="sng" dirty="0" smtClean="0"/>
              <a:t>output</a:t>
            </a:r>
            <a:endParaRPr lang="pl-PL" u="sng" dirty="0" smtClean="0"/>
          </a:p>
          <a:p>
            <a:pPr lvl="2">
              <a:defRPr/>
            </a:pPr>
            <a:r>
              <a:rPr lang="en-US" u="sng" dirty="0" smtClean="0"/>
              <a:t>move</a:t>
            </a:r>
            <a:r>
              <a:rPr lang="en-US" dirty="0" smtClean="0"/>
              <a:t> (by a vector specified by a pair of coordinates),</a:t>
            </a:r>
            <a:endParaRPr lang="pl-PL" dirty="0" smtClean="0"/>
          </a:p>
          <a:p>
            <a:pPr lvl="2">
              <a:defRPr/>
            </a:pPr>
            <a:r>
              <a:rPr lang="en-US" u="sng" dirty="0" smtClean="0"/>
              <a:t>length</a:t>
            </a:r>
            <a:r>
              <a:rPr lang="en-US" dirty="0" smtClean="0"/>
              <a:t> (</a:t>
            </a:r>
            <a:r>
              <a:rPr lang="pl-PL" dirty="0" err="1" smtClean="0"/>
              <a:t>compute</a:t>
            </a:r>
            <a:r>
              <a:rPr lang="pl-PL" dirty="0" smtClean="0"/>
              <a:t> </a:t>
            </a:r>
            <a:r>
              <a:rPr lang="en-US" dirty="0" smtClean="0"/>
              <a:t>length of a segment).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Example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4042792" cy="4680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segment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point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p1, p2;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p1.input();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p2.input();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output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p1.output();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' '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p2.output();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716016" y="1752600"/>
            <a:ext cx="4400872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427984" y="1772816"/>
            <a:ext cx="4536504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dx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dy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p1.move(</a:t>
            </a:r>
            <a:r>
              <a:rPr lang="pl-PL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dx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dy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p2.move(</a:t>
            </a:r>
            <a:r>
              <a:rPr lang="pl-PL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dx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dy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pl-PL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length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pl-PL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     return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p1.distance(p2);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Programming</a:t>
            </a:r>
            <a:r>
              <a:rPr lang="pl-PL" dirty="0" smtClean="0"/>
              <a:t> </a:t>
            </a:r>
            <a:r>
              <a:rPr lang="pl-PL" dirty="0" err="1" smtClean="0"/>
              <a:t>paradigm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pl-PL" b="1" dirty="0" err="1" smtClean="0"/>
              <a:t>Paradigm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Merriam-Webster</a:t>
            </a:r>
            <a:r>
              <a:rPr lang="pl-PL" dirty="0" smtClean="0"/>
              <a:t> </a:t>
            </a:r>
            <a:r>
              <a:rPr lang="pl-PL" dirty="0" err="1" smtClean="0"/>
              <a:t>Learner's</a:t>
            </a:r>
            <a:r>
              <a:rPr lang="pl-PL" dirty="0" smtClean="0"/>
              <a:t> </a:t>
            </a:r>
            <a:r>
              <a:rPr lang="pl-PL" dirty="0" err="1" smtClean="0"/>
              <a:t>Dictionary</a:t>
            </a:r>
            <a:r>
              <a:rPr lang="pl-PL" dirty="0" smtClean="0"/>
              <a:t>)</a:t>
            </a:r>
          </a:p>
          <a:p>
            <a:pPr marL="914400" lvl="1" indent="-514350">
              <a:buNone/>
              <a:defRPr/>
            </a:pPr>
            <a:r>
              <a:rPr lang="en-US" dirty="0" smtClean="0"/>
              <a:t>a theory or a group of ideas about how something </a:t>
            </a:r>
            <a:endParaRPr lang="pl-PL" dirty="0" smtClean="0"/>
          </a:p>
          <a:p>
            <a:pPr marL="914400" lvl="1" indent="-514350">
              <a:buNone/>
              <a:defRPr/>
            </a:pPr>
            <a:r>
              <a:rPr lang="en-US" dirty="0" smtClean="0"/>
              <a:t>should be done, made, or thought about</a:t>
            </a:r>
            <a:r>
              <a:rPr lang="pl-PL" dirty="0" smtClean="0"/>
              <a:t>.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A </a:t>
            </a:r>
            <a:r>
              <a:rPr lang="pl-PL" dirty="0" err="1" smtClean="0"/>
              <a:t>programming</a:t>
            </a:r>
            <a:r>
              <a:rPr lang="pl-PL" dirty="0" smtClean="0"/>
              <a:t> </a:t>
            </a:r>
            <a:r>
              <a:rPr lang="pl-PL" dirty="0" err="1" smtClean="0"/>
              <a:t>paradigm</a:t>
            </a:r>
            <a:endParaRPr lang="pl-PL" dirty="0" smtClean="0"/>
          </a:p>
          <a:p>
            <a:pPr lvl="1">
              <a:defRPr/>
            </a:pP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imperative</a:t>
            </a:r>
            <a:r>
              <a:rPr lang="pl-PL" dirty="0" smtClean="0"/>
              <a:t> and </a:t>
            </a:r>
            <a:r>
              <a:rPr lang="pl-PL" dirty="0" err="1" smtClean="0"/>
              <a:t>declarative</a:t>
            </a:r>
            <a:r>
              <a:rPr lang="pl-PL" dirty="0" smtClean="0"/>
              <a:t> </a:t>
            </a:r>
            <a:r>
              <a:rPr lang="pl-PL" dirty="0" err="1" smtClean="0"/>
              <a:t>paradigms</a:t>
            </a:r>
            <a:endParaRPr lang="pl-PL" dirty="0" smtClean="0"/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Popular </a:t>
            </a:r>
            <a:r>
              <a:rPr lang="pl-PL" dirty="0" err="1" smtClean="0"/>
              <a:t>imperative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r>
              <a:rPr lang="pl-PL" dirty="0" smtClean="0"/>
              <a:t> </a:t>
            </a:r>
            <a:r>
              <a:rPr lang="pl-PL" dirty="0" err="1" smtClean="0"/>
              <a:t>paradigms</a:t>
            </a:r>
            <a:endParaRPr lang="pl-PL" dirty="0" smtClean="0"/>
          </a:p>
          <a:p>
            <a:pPr lvl="1">
              <a:defRPr/>
            </a:pPr>
            <a:r>
              <a:rPr lang="pl-PL" dirty="0" err="1" smtClean="0"/>
              <a:t>structural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lvl="1">
              <a:defRPr/>
            </a:pPr>
            <a:r>
              <a:rPr lang="pl-PL" dirty="0" err="1" smtClean="0"/>
              <a:t>procedural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lvl="1">
              <a:defRPr/>
            </a:pPr>
            <a:r>
              <a:rPr lang="pl-PL" dirty="0" err="1" smtClean="0"/>
              <a:t>object</a:t>
            </a:r>
            <a:r>
              <a:rPr lang="pl-PL" dirty="0" smtClean="0"/>
              <a:t> </a:t>
            </a:r>
            <a:r>
              <a:rPr lang="pl-PL" dirty="0" err="1" smtClean="0"/>
              <a:t>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lvl="1">
              <a:buNone/>
              <a:defRPr/>
            </a:pPr>
            <a:endParaRPr lang="pl-PL" dirty="0" smtClean="0"/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smtClean="0"/>
              <a:t>N</a:t>
            </a:r>
            <a:r>
              <a:rPr lang="en-US" dirty="0" err="1" smtClean="0"/>
              <a:t>ested</a:t>
            </a:r>
            <a:r>
              <a:rPr lang="en-US" dirty="0" smtClean="0"/>
              <a:t> class declarations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defRPr/>
            </a:pPr>
            <a:r>
              <a:rPr lang="en-029" dirty="0" smtClean="0"/>
              <a:t>class declaration may be </a:t>
            </a:r>
            <a:r>
              <a:rPr lang="en-029" b="1" dirty="0" smtClean="0"/>
              <a:t>nested</a:t>
            </a:r>
            <a:r>
              <a:rPr lang="en-029" dirty="0" smtClean="0"/>
              <a:t> inside other class declaration </a:t>
            </a:r>
          </a:p>
          <a:p>
            <a:pPr>
              <a:spcAft>
                <a:spcPts val="1200"/>
              </a:spcAft>
              <a:defRPr/>
            </a:pPr>
            <a:r>
              <a:rPr lang="en-029" dirty="0" smtClean="0"/>
              <a:t>nested class is not visible in the global scope</a:t>
            </a:r>
            <a:endParaRPr lang="pl-PL" dirty="0" smtClean="0"/>
          </a:p>
          <a:p>
            <a:pPr>
              <a:buNone/>
            </a:pPr>
            <a:endParaRPr lang="pl-PL" sz="21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1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1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X</a:t>
            </a:r>
            <a:endParaRPr lang="pl-PL" sz="21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21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21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21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1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M2</a:t>
            </a:r>
            <a:endParaRPr lang="pl-PL" sz="21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21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21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m;</a:t>
            </a:r>
          </a:p>
          <a:p>
            <a:pPr>
              <a:buNone/>
            </a:pP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};</a:t>
            </a:r>
          </a:p>
          <a:p>
            <a:pPr>
              <a:buNone/>
            </a:pP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029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Nested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declarations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680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X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M1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M2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en-US" sz="2000" dirty="0" smtClean="0"/>
              <a:t>X </a:t>
            </a:r>
            <a:r>
              <a:rPr lang="pl-PL" sz="2000" dirty="0" err="1" smtClean="0"/>
              <a:t>class</a:t>
            </a:r>
            <a:r>
              <a:rPr lang="en-US" sz="2000" dirty="0" smtClean="0"/>
              <a:t> </a:t>
            </a:r>
            <a:r>
              <a:rPr lang="pl-PL" sz="2000" u="sng" dirty="0" err="1" smtClean="0"/>
              <a:t>has</a:t>
            </a:r>
            <a:r>
              <a:rPr lang="pl-PL" sz="2000" u="sng" dirty="0" smtClean="0"/>
              <a:t> no </a:t>
            </a:r>
            <a:r>
              <a:rPr lang="pl-PL" sz="2000" u="sng" dirty="0" err="1" smtClean="0"/>
              <a:t>variables</a:t>
            </a:r>
            <a:r>
              <a:rPr lang="pl-PL" sz="2000" u="sng" dirty="0" smtClean="0"/>
              <a:t> </a:t>
            </a:r>
            <a:r>
              <a:rPr lang="pl-PL" sz="2000" u="sng" dirty="0" err="1" smtClean="0"/>
              <a:t>neither</a:t>
            </a:r>
            <a:r>
              <a:rPr lang="pl-PL" sz="2000" u="sng" dirty="0" smtClean="0"/>
              <a:t> </a:t>
            </a:r>
            <a:r>
              <a:rPr lang="pl-PL" sz="2000" u="sng" dirty="0" err="1" smtClean="0"/>
              <a:t>methods</a:t>
            </a:r>
            <a:r>
              <a:rPr lang="en-US" sz="2000" dirty="0" smtClean="0"/>
              <a:t>, </a:t>
            </a:r>
            <a:r>
              <a:rPr lang="pl-PL" sz="2000" dirty="0" smtClean="0"/>
              <a:t>but </a:t>
            </a:r>
            <a:r>
              <a:rPr lang="pl-PL" sz="2000" dirty="0" err="1" smtClean="0"/>
              <a:t>certain</a:t>
            </a:r>
            <a:r>
              <a:rPr lang="pl-PL" sz="2000" dirty="0" smtClean="0"/>
              <a:t> </a:t>
            </a:r>
            <a:r>
              <a:rPr lang="pl-PL" sz="2000" dirty="0" err="1" smtClean="0"/>
              <a:t>types</a:t>
            </a:r>
            <a:r>
              <a:rPr lang="pl-PL" sz="2000" dirty="0" smtClean="0"/>
              <a:t> </a:t>
            </a:r>
            <a:r>
              <a:rPr lang="pl-PL" sz="2000" dirty="0" err="1" smtClean="0"/>
              <a:t>only</a:t>
            </a:r>
            <a:r>
              <a:rPr lang="en-US" sz="2000" dirty="0" smtClean="0"/>
              <a:t> (</a:t>
            </a:r>
            <a:r>
              <a:rPr lang="pl-PL" sz="2000" dirty="0" err="1" smtClean="0"/>
              <a:t>naturally</a:t>
            </a:r>
            <a:r>
              <a:rPr lang="pl-PL" sz="2000" dirty="0" smtClean="0"/>
              <a:t>, </a:t>
            </a:r>
            <a:r>
              <a:rPr lang="pl-PL" sz="2000" dirty="0" err="1" smtClean="0"/>
              <a:t>objects</a:t>
            </a:r>
            <a:r>
              <a:rPr lang="pl-PL" sz="2000" dirty="0" smtClean="0"/>
              <a:t> of </a:t>
            </a:r>
            <a:r>
              <a:rPr lang="pl-PL" sz="2000" dirty="0" err="1" smtClean="0"/>
              <a:t>class</a:t>
            </a:r>
            <a:r>
              <a:rPr lang="pl-PL" sz="2000" dirty="0" smtClean="0"/>
              <a:t> X </a:t>
            </a:r>
            <a:r>
              <a:rPr lang="pl-PL" sz="2000" dirty="0" err="1" smtClean="0"/>
              <a:t>may</a:t>
            </a:r>
            <a:r>
              <a:rPr lang="pl-PL" sz="2000" dirty="0" smtClean="0"/>
              <a:t> be </a:t>
            </a:r>
            <a:r>
              <a:rPr lang="pl-PL" sz="2000" dirty="0" err="1" smtClean="0"/>
              <a:t>created</a:t>
            </a:r>
            <a:r>
              <a:rPr lang="en-US" sz="2000" dirty="0" smtClean="0"/>
              <a:t>).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716016" y="1752600"/>
            <a:ext cx="4400872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3203848" y="1772816"/>
            <a:ext cx="5688632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f()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M1 </a:t>
            </a:r>
            <a:r>
              <a:rPr lang="pl-P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m1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	   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error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 M1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is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    // not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global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scope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X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pl-PL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M1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xm1;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error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M1 is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    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 private class in X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X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pl-PL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M2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xm2; </a:t>
            </a:r>
            <a:r>
              <a:rPr lang="pl-PL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OK </a:t>
            </a:r>
            <a:endParaRPr lang="pl-P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en-US" b="1" dirty="0" smtClean="0"/>
              <a:t>Constructor, destructor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object</a:t>
            </a:r>
            <a:r>
              <a:rPr lang="pl-PL" dirty="0" smtClean="0"/>
              <a:t> </a:t>
            </a:r>
            <a:r>
              <a:rPr lang="pl-PL" dirty="0" err="1" smtClean="0"/>
              <a:t>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l-PL" b="1" dirty="0" smtClean="0"/>
              <a:t>O</a:t>
            </a:r>
            <a:r>
              <a:rPr lang="en-US" b="1" dirty="0" err="1" smtClean="0"/>
              <a:t>bject</a:t>
            </a:r>
            <a:r>
              <a:rPr lang="en-US" b="1" dirty="0" smtClean="0"/>
              <a:t> oriented programming</a:t>
            </a:r>
            <a:r>
              <a:rPr lang="pl-PL" b="1" dirty="0" smtClean="0"/>
              <a:t> (OOP</a:t>
            </a:r>
            <a:r>
              <a:rPr lang="pl-PL" dirty="0" smtClean="0"/>
              <a:t>)</a:t>
            </a:r>
          </a:p>
          <a:p>
            <a:pPr>
              <a:defRPr/>
            </a:pPr>
            <a:r>
              <a:rPr lang="en-US" dirty="0" smtClean="0"/>
              <a:t>a paradigm for solving programming problems using </a:t>
            </a:r>
            <a:r>
              <a:rPr lang="en-US" b="1" dirty="0" smtClean="0"/>
              <a:t>objects</a:t>
            </a:r>
            <a:r>
              <a:rPr lang="en-US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en-US" dirty="0" smtClean="0"/>
              <a:t>data structures </a:t>
            </a:r>
            <a:r>
              <a:rPr lang="pl-PL" dirty="0" err="1" smtClean="0"/>
              <a:t>representing</a:t>
            </a:r>
            <a:r>
              <a:rPr lang="pl-PL" dirty="0" smtClean="0"/>
              <a:t> for </a:t>
            </a:r>
            <a:r>
              <a:rPr lang="pl-PL" dirty="0" err="1" smtClean="0"/>
              <a:t>the</a:t>
            </a:r>
            <a:r>
              <a:rPr lang="pl-PL" dirty="0" smtClean="0"/>
              <a:t> program </a:t>
            </a:r>
            <a:r>
              <a:rPr lang="pl-PL" dirty="0" err="1" smtClean="0"/>
              <a:t>both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state and </a:t>
            </a:r>
            <a:r>
              <a:rPr lang="pl-PL" dirty="0" err="1" smtClean="0"/>
              <a:t>behavior</a:t>
            </a:r>
            <a:r>
              <a:rPr lang="pl-PL" dirty="0" smtClean="0"/>
              <a:t> of </a:t>
            </a:r>
            <a:r>
              <a:rPr lang="pl-PL" dirty="0" err="1" smtClean="0"/>
              <a:t>real-life</a:t>
            </a:r>
            <a:r>
              <a:rPr lang="pl-PL" dirty="0" smtClean="0"/>
              <a:t> </a:t>
            </a:r>
            <a:r>
              <a:rPr lang="pl-PL" dirty="0" err="1" smtClean="0"/>
              <a:t>physical</a:t>
            </a:r>
            <a:r>
              <a:rPr lang="pl-PL" dirty="0" smtClean="0"/>
              <a:t> </a:t>
            </a:r>
            <a:r>
              <a:rPr lang="pl-PL" dirty="0" err="1" smtClean="0"/>
              <a:t>objects</a:t>
            </a:r>
            <a:r>
              <a:rPr lang="pl-PL" dirty="0" smtClean="0"/>
              <a:t> </a:t>
            </a:r>
            <a:r>
              <a:rPr lang="pl-PL" dirty="0" err="1" smtClean="0"/>
              <a:t>(or</a:t>
            </a:r>
            <a:r>
              <a:rPr lang="pl-PL" dirty="0" smtClean="0"/>
              <a:t> </a:t>
            </a:r>
            <a:r>
              <a:rPr lang="pl-PL" dirty="0" err="1" smtClean="0"/>
              <a:t>abstract</a:t>
            </a:r>
            <a:r>
              <a:rPr lang="pl-PL" dirty="0" smtClean="0"/>
              <a:t> </a:t>
            </a:r>
            <a:r>
              <a:rPr lang="pl-PL" dirty="0" err="1" smtClean="0"/>
              <a:t>objects</a:t>
            </a:r>
            <a:r>
              <a:rPr lang="pl-PL" dirty="0" smtClean="0"/>
              <a:t>);</a:t>
            </a:r>
          </a:p>
          <a:p>
            <a:pPr>
              <a:defRPr/>
            </a:pPr>
            <a:r>
              <a:rPr lang="pl-PL" dirty="0" smtClean="0"/>
              <a:t>a</a:t>
            </a:r>
            <a:r>
              <a:rPr lang="en-US" dirty="0" smtClean="0"/>
              <a:t> way of interpreting a problem as a set of </a:t>
            </a:r>
            <a:r>
              <a:rPr lang="en-US" b="1" dirty="0" smtClean="0"/>
              <a:t>objects</a:t>
            </a:r>
            <a:r>
              <a:rPr lang="en-US" dirty="0" smtClean="0"/>
              <a:t> and relations between them.</a:t>
            </a:r>
          </a:p>
          <a:p>
            <a:pPr lvl="1">
              <a:buNone/>
              <a:defRPr/>
            </a:pPr>
            <a:endParaRPr lang="pl-PL" dirty="0" smtClean="0"/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smtClean="0"/>
              <a:t>O</a:t>
            </a:r>
            <a:r>
              <a:rPr lang="en-US" dirty="0" err="1" smtClean="0"/>
              <a:t>bject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The common meaning of the word </a:t>
            </a:r>
            <a:r>
              <a:rPr lang="en-US" b="1" dirty="0" smtClean="0"/>
              <a:t>object</a:t>
            </a:r>
            <a:endParaRPr lang="pl-PL" b="1" dirty="0" smtClean="0"/>
          </a:p>
          <a:p>
            <a:pPr lvl="1">
              <a:defRPr/>
            </a:pPr>
            <a:r>
              <a:rPr lang="pl-PL" dirty="0" smtClean="0"/>
              <a:t>we </a:t>
            </a:r>
            <a:r>
              <a:rPr lang="pl-PL" dirty="0" err="1" smtClean="0"/>
              <a:t>intuitively</a:t>
            </a:r>
            <a:r>
              <a:rPr lang="pl-PL" dirty="0" smtClean="0"/>
              <a:t> </a:t>
            </a:r>
            <a:r>
              <a:rPr lang="pl-PL" dirty="0" err="1" smtClean="0"/>
              <a:t>know</a:t>
            </a:r>
            <a:r>
              <a:rPr lang="pl-PL" dirty="0" smtClean="0"/>
              <a:t> ...</a:t>
            </a:r>
          </a:p>
          <a:p>
            <a:pPr lvl="1">
              <a:defRPr/>
            </a:pP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named</a:t>
            </a:r>
            <a:r>
              <a:rPr lang="pl-PL" dirty="0" smtClean="0"/>
              <a:t>, </a:t>
            </a:r>
            <a:r>
              <a:rPr lang="en-US" dirty="0" smtClean="0"/>
              <a:t>usually described by a noun</a:t>
            </a:r>
            <a:endParaRPr lang="pl-PL" dirty="0" smtClean="0"/>
          </a:p>
          <a:p>
            <a:pPr lvl="1">
              <a:defRPr/>
            </a:pPr>
            <a:r>
              <a:rPr lang="pl-PL" dirty="0" smtClean="0"/>
              <a:t>...</a:t>
            </a:r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pl-PL" dirty="0" smtClean="0"/>
              <a:t>T</a:t>
            </a:r>
            <a:r>
              <a:rPr lang="en-US" dirty="0" smtClean="0"/>
              <a:t>he concept of an </a:t>
            </a:r>
            <a:r>
              <a:rPr lang="en-US" b="1" dirty="0" smtClean="0"/>
              <a:t>object</a:t>
            </a:r>
            <a:r>
              <a:rPr lang="en-US" dirty="0" smtClean="0"/>
              <a:t> in programming</a:t>
            </a:r>
            <a:endParaRPr lang="pl-PL" dirty="0" smtClean="0"/>
          </a:p>
          <a:p>
            <a:pPr lvl="1">
              <a:defRPr/>
            </a:pPr>
            <a:r>
              <a:rPr lang="en-US" dirty="0" smtClean="0"/>
              <a:t>Represents for the purpose of the program objects (in the ordinary meaning of the word object) from the real world (the so-called problem domain) or abstract</a:t>
            </a:r>
            <a:r>
              <a:rPr lang="pl-PL" dirty="0" smtClean="0"/>
              <a:t> </a:t>
            </a:r>
            <a:r>
              <a:rPr lang="pl-PL" dirty="0" err="1" smtClean="0"/>
              <a:t>ones</a:t>
            </a:r>
            <a:endParaRPr lang="pl-PL" dirty="0" smtClean="0"/>
          </a:p>
          <a:p>
            <a:pPr lvl="1">
              <a:defRPr/>
            </a:pPr>
            <a:r>
              <a:rPr lang="pl-PL" dirty="0" err="1" smtClean="0"/>
              <a:t>Is</a:t>
            </a:r>
            <a:r>
              <a:rPr lang="pl-PL" dirty="0" smtClean="0"/>
              <a:t> a g</a:t>
            </a:r>
            <a:r>
              <a:rPr lang="en-US" dirty="0" err="1" smtClean="0"/>
              <a:t>eneralized</a:t>
            </a:r>
            <a:r>
              <a:rPr lang="en-US" dirty="0" smtClean="0"/>
              <a:t> variable (structure)</a:t>
            </a:r>
            <a:endParaRPr lang="pl-PL" dirty="0" smtClean="0"/>
          </a:p>
          <a:p>
            <a:pPr lvl="1">
              <a:defRPr/>
            </a:pPr>
            <a:r>
              <a:rPr lang="pl-PL" dirty="0" err="1" smtClean="0"/>
              <a:t>Is</a:t>
            </a:r>
            <a:r>
              <a:rPr lang="pl-PL" dirty="0" smtClean="0"/>
              <a:t> d</a:t>
            </a:r>
            <a:r>
              <a:rPr lang="en-US" dirty="0" err="1" smtClean="0"/>
              <a:t>efined</a:t>
            </a:r>
            <a:r>
              <a:rPr lang="en-US" dirty="0" smtClean="0"/>
              <a:t> and used in accordance with the </a:t>
            </a:r>
            <a:r>
              <a:rPr lang="pl-PL" dirty="0" err="1" smtClean="0"/>
              <a:t>programming</a:t>
            </a:r>
            <a:r>
              <a:rPr lang="pl-PL" dirty="0" smtClean="0"/>
              <a:t> </a:t>
            </a:r>
            <a:r>
              <a:rPr lang="pl-PL" dirty="0" err="1" smtClean="0"/>
              <a:t>language</a:t>
            </a:r>
            <a:r>
              <a:rPr lang="pl-PL" dirty="0" smtClean="0"/>
              <a:t> </a:t>
            </a:r>
            <a:r>
              <a:rPr lang="en-US" dirty="0" smtClean="0"/>
              <a:t>syntax and semantics</a:t>
            </a:r>
            <a:endParaRPr lang="pl-PL" dirty="0" smtClean="0"/>
          </a:p>
          <a:p>
            <a:pPr marL="533400" indent="-533400">
              <a:buNone/>
              <a:defRPr/>
            </a:pPr>
            <a:endParaRPr lang="pl-PL" sz="20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>O</a:t>
            </a:r>
            <a:r>
              <a:rPr lang="en-US" dirty="0" err="1" smtClean="0"/>
              <a:t>bject</a:t>
            </a:r>
            <a:r>
              <a:rPr lang="pl-PL" dirty="0" smtClean="0"/>
              <a:t>: a g</a:t>
            </a:r>
            <a:r>
              <a:rPr lang="en-US" dirty="0" err="1" smtClean="0"/>
              <a:t>eneralized</a:t>
            </a:r>
            <a:r>
              <a:rPr lang="en-US" dirty="0" smtClean="0"/>
              <a:t> </a:t>
            </a:r>
            <a:r>
              <a:rPr lang="pl-PL" dirty="0" err="1" smtClean="0"/>
              <a:t>variable</a:t>
            </a:r>
            <a:r>
              <a:rPr lang="pl-PL" dirty="0" smtClean="0"/>
              <a:t> (</a:t>
            </a:r>
            <a:r>
              <a:rPr lang="pl-PL" dirty="0" err="1" smtClean="0"/>
              <a:t>generalized</a:t>
            </a:r>
            <a:r>
              <a:rPr lang="pl-PL" dirty="0" smtClean="0"/>
              <a:t> </a:t>
            </a:r>
            <a:r>
              <a:rPr lang="en-US" dirty="0" smtClean="0"/>
              <a:t>structure</a:t>
            </a:r>
            <a:r>
              <a:rPr lang="pl-PL" dirty="0" smtClean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Structure</a:t>
            </a:r>
            <a:endParaRPr lang="pl-PL" dirty="0" smtClean="0"/>
          </a:p>
          <a:p>
            <a:pPr lvl="1">
              <a:defRPr/>
            </a:pPr>
            <a:r>
              <a:rPr lang="en-US" dirty="0" smtClean="0"/>
              <a:t>a set of data, usually different types</a:t>
            </a:r>
            <a:endParaRPr lang="pl-PL" dirty="0" smtClean="0"/>
          </a:p>
          <a:p>
            <a:pPr lvl="1">
              <a:defRPr/>
            </a:pPr>
            <a:r>
              <a:rPr lang="en-US" dirty="0" smtClean="0"/>
              <a:t>represents the </a:t>
            </a:r>
            <a:r>
              <a:rPr lang="en-US" u="sng" dirty="0" smtClean="0"/>
              <a:t>state</a:t>
            </a:r>
            <a:r>
              <a:rPr lang="en-US" dirty="0" smtClean="0"/>
              <a:t> of the object in the problem domain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G</a:t>
            </a:r>
            <a:r>
              <a:rPr lang="en-US" dirty="0" err="1" smtClean="0"/>
              <a:t>eneralized</a:t>
            </a:r>
            <a:endParaRPr lang="pl-PL" dirty="0" smtClean="0"/>
          </a:p>
          <a:p>
            <a:pPr lvl="1">
              <a:defRPr/>
            </a:pPr>
            <a:r>
              <a:rPr lang="en-US" dirty="0" smtClean="0"/>
              <a:t>object = data + methods operating on this data</a:t>
            </a:r>
            <a:endParaRPr lang="pl-PL" dirty="0" smtClean="0"/>
          </a:p>
          <a:p>
            <a:pPr lvl="1">
              <a:defRPr/>
            </a:pPr>
            <a:r>
              <a:rPr lang="pl-PL" dirty="0" err="1" smtClean="0"/>
              <a:t>r</a:t>
            </a:r>
            <a:r>
              <a:rPr lang="en-US" dirty="0" err="1" smtClean="0"/>
              <a:t>epresents</a:t>
            </a:r>
            <a:r>
              <a:rPr lang="en-US" dirty="0" smtClean="0"/>
              <a:t> the </a:t>
            </a:r>
            <a:r>
              <a:rPr lang="en-US" u="sng" dirty="0" smtClean="0"/>
              <a:t>state and behavior</a:t>
            </a:r>
            <a:r>
              <a:rPr lang="en-US" dirty="0" smtClean="0"/>
              <a:t> of the object in the problem domain</a:t>
            </a:r>
            <a:endParaRPr lang="pl-PL" sz="16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smtClean="0"/>
              <a:t>Many </a:t>
            </a:r>
            <a:r>
              <a:rPr lang="pl-PL" dirty="0" err="1" smtClean="0"/>
              <a:t>objects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sually</a:t>
            </a:r>
            <a:r>
              <a:rPr lang="en-US" dirty="0" smtClean="0"/>
              <a:t> many objects have the same set of features, we need to define these features once, but to use them repeatedly</a:t>
            </a:r>
            <a:endParaRPr lang="pl-PL" dirty="0" smtClean="0"/>
          </a:p>
          <a:p>
            <a:pPr>
              <a:defRPr/>
            </a:pPr>
            <a:endParaRPr lang="pl-PL" dirty="0" smtClean="0"/>
          </a:p>
          <a:p>
            <a:pPr>
              <a:buNone/>
              <a:defRPr/>
            </a:pPr>
            <a:r>
              <a:rPr lang="en-US" b="1" dirty="0" smtClean="0"/>
              <a:t>class</a:t>
            </a:r>
            <a:r>
              <a:rPr lang="en-US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Merriam-Webster</a:t>
            </a:r>
            <a:r>
              <a:rPr lang="pl-PL" dirty="0" smtClean="0"/>
              <a:t> </a:t>
            </a:r>
            <a:r>
              <a:rPr lang="pl-PL" dirty="0" err="1" smtClean="0"/>
              <a:t>Learner's</a:t>
            </a:r>
            <a:r>
              <a:rPr lang="pl-PL" dirty="0" smtClean="0"/>
              <a:t> </a:t>
            </a:r>
            <a:r>
              <a:rPr lang="pl-PL" dirty="0" err="1" smtClean="0"/>
              <a:t>Dictionary</a:t>
            </a:r>
            <a:r>
              <a:rPr lang="pl-PL" dirty="0" smtClean="0"/>
              <a:t>) </a:t>
            </a:r>
          </a:p>
          <a:p>
            <a:pPr>
              <a:buNone/>
              <a:defRPr/>
            </a:pPr>
            <a:r>
              <a:rPr lang="pl-PL" dirty="0" smtClean="0"/>
              <a:t>	</a:t>
            </a:r>
            <a:r>
              <a:rPr lang="en-US" dirty="0" smtClean="0"/>
              <a:t>a group of people or things that are similar in some way</a:t>
            </a:r>
            <a:endParaRPr lang="pl-PL" dirty="0" smtClean="0"/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r>
              <a:rPr lang="en-US" dirty="0" smtClean="0"/>
              <a:t>We need a class for similar objects</a:t>
            </a:r>
            <a:endParaRPr lang="pl-PL" sz="1600" dirty="0" smtClean="0">
              <a:solidFill>
                <a:srgbClr val="80808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Class in programming — generalized type defined</a:t>
            </a:r>
            <a:br>
              <a:rPr lang="en-US" dirty="0" smtClean="0"/>
            </a:br>
            <a:r>
              <a:rPr lang="en-US" dirty="0" smtClean="0"/>
              <a:t>by the programmer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used for defining objects (generalized variables)</a:t>
            </a:r>
          </a:p>
          <a:p>
            <a:pPr>
              <a:defRPr/>
            </a:pPr>
            <a:r>
              <a:rPr lang="en-US" dirty="0" smtClean="0"/>
              <a:t>provides programmer with new possibilities</a:t>
            </a:r>
            <a:r>
              <a:rPr lang="pl-PL" dirty="0" smtClean="0"/>
              <a:t> (</a:t>
            </a:r>
            <a:r>
              <a:rPr lang="pl-PL" dirty="0" err="1" smtClean="0"/>
              <a:t>numerous</a:t>
            </a:r>
            <a:r>
              <a:rPr lang="pl-PL" dirty="0" smtClean="0"/>
              <a:t>; to be </a:t>
            </a:r>
            <a:r>
              <a:rPr lang="pl-PL" dirty="0" err="1" smtClean="0"/>
              <a:t>discussed</a:t>
            </a:r>
            <a:r>
              <a:rPr lang="pl-PL" dirty="0" smtClean="0"/>
              <a:t> </a:t>
            </a:r>
            <a:r>
              <a:rPr lang="pl-PL" dirty="0" err="1" smtClean="0"/>
              <a:t>later</a:t>
            </a:r>
            <a:r>
              <a:rPr lang="pl-PL" dirty="0" smtClean="0"/>
              <a:t> :-)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a class should clearly represent specific concept that has not been yet described by an appropriate type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dirty="0" err="1" smtClean="0"/>
              <a:t>Why</a:t>
            </a:r>
            <a:r>
              <a:rPr lang="pl-PL" dirty="0" smtClean="0"/>
              <a:t> to </a:t>
            </a:r>
            <a:r>
              <a:rPr lang="pl-PL" dirty="0" err="1" smtClean="0"/>
              <a:t>use</a:t>
            </a:r>
            <a:r>
              <a:rPr lang="pl-PL" dirty="0" smtClean="0"/>
              <a:t> OOP?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next stage in the </a:t>
            </a:r>
            <a:r>
              <a:rPr lang="pl-PL" sz="2800" dirty="0" smtClean="0"/>
              <a:t>software engineering </a:t>
            </a:r>
            <a:r>
              <a:rPr lang="en-US" sz="2800" dirty="0" smtClean="0"/>
              <a:t>evolution: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/>
              <a:t>structural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/>
              <a:t>procedural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defRPr/>
            </a:pPr>
            <a:r>
              <a:rPr lang="pl-PL" sz="2400" dirty="0" smtClean="0"/>
              <a:t>m</a:t>
            </a:r>
            <a:r>
              <a:rPr lang="en-US" sz="2400" dirty="0" err="1" smtClean="0"/>
              <a:t>odular</a:t>
            </a:r>
            <a:endParaRPr lang="pl-PL" sz="2400" dirty="0" smtClean="0"/>
          </a:p>
          <a:p>
            <a:pPr lvl="1">
              <a:lnSpc>
                <a:spcPct val="80000"/>
              </a:lnSpc>
              <a:spcAft>
                <a:spcPts val="1200"/>
              </a:spcAft>
              <a:defRPr/>
            </a:pPr>
            <a:endParaRPr lang="en-US" sz="1200" dirty="0" smtClean="0"/>
          </a:p>
          <a:p>
            <a:pPr>
              <a:lnSpc>
                <a:spcPct val="110000"/>
              </a:lnSpc>
              <a:spcAft>
                <a:spcPts val="1200"/>
              </a:spcAft>
              <a:defRPr/>
            </a:pPr>
            <a:r>
              <a:rPr lang="en-US" sz="2800" dirty="0" smtClean="0"/>
              <a:t>tool for implementing OO projects (there is OO analysis, OO design)</a:t>
            </a:r>
            <a:endParaRPr lang="pl-PL" sz="2800" dirty="0" smtClean="0"/>
          </a:p>
          <a:p>
            <a:pPr lvl="1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400" dirty="0" smtClean="0"/>
              <a:t>languages that support OO</a:t>
            </a:r>
            <a:r>
              <a:rPr lang="pl-PL" sz="2400" dirty="0" smtClean="0"/>
              <a:t>P</a:t>
            </a:r>
          </a:p>
          <a:p>
            <a:pPr lvl="2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200" dirty="0" smtClean="0"/>
              <a:t>C++, Java,</a:t>
            </a:r>
            <a:r>
              <a:rPr lang="pl-PL" sz="2200" dirty="0" smtClean="0"/>
              <a:t> C#</a:t>
            </a:r>
            <a:r>
              <a:rPr lang="en-US" sz="2200" dirty="0" smtClean="0"/>
              <a:t> …</a:t>
            </a:r>
            <a:endParaRPr lang="pl-PL" sz="2200" dirty="0" smtClean="0"/>
          </a:p>
          <a:p>
            <a:pPr lvl="1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400" dirty="0" smtClean="0"/>
              <a:t>languages that </a:t>
            </a:r>
            <a:r>
              <a:rPr lang="pl-PL" sz="2400" dirty="0" err="1" smtClean="0"/>
              <a:t>allow</a:t>
            </a:r>
            <a:r>
              <a:rPr lang="pl-PL" sz="2400" dirty="0" smtClean="0"/>
              <a:t> </a:t>
            </a:r>
            <a:r>
              <a:rPr lang="en-US" sz="2400" dirty="0" smtClean="0"/>
              <a:t>OO programming</a:t>
            </a:r>
            <a:endParaRPr lang="pl-PL" sz="2400" dirty="0" smtClean="0"/>
          </a:p>
          <a:p>
            <a:pPr lvl="2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2200" dirty="0" smtClean="0"/>
              <a:t>all (</a:t>
            </a:r>
            <a:r>
              <a:rPr lang="pl-PL" sz="2200" dirty="0" err="1" smtClean="0"/>
              <a:t>at</a:t>
            </a:r>
            <a:r>
              <a:rPr lang="pl-PL" sz="2200" dirty="0" smtClean="0"/>
              <a:t> </a:t>
            </a:r>
            <a:r>
              <a:rPr lang="pl-PL" sz="2200" dirty="0" err="1" smtClean="0"/>
              <a:t>least</a:t>
            </a:r>
            <a:r>
              <a:rPr lang="pl-PL" sz="2200" dirty="0" smtClean="0"/>
              <a:t> </a:t>
            </a:r>
            <a:r>
              <a:rPr lang="pl-PL" sz="2200" dirty="0" err="1" smtClean="0"/>
              <a:t>all</a:t>
            </a:r>
            <a:r>
              <a:rPr lang="pl-PL" sz="2200" dirty="0" smtClean="0"/>
              <a:t> </a:t>
            </a:r>
            <a:r>
              <a:rPr lang="pl-PL" sz="2200" dirty="0" err="1" smtClean="0"/>
              <a:t>general-purpose</a:t>
            </a:r>
            <a:r>
              <a:rPr lang="pl-PL" sz="2200" dirty="0" smtClean="0"/>
              <a:t> </a:t>
            </a:r>
            <a:r>
              <a:rPr lang="pl-PL" sz="2200" dirty="0" err="1" smtClean="0"/>
              <a:t>imperative</a:t>
            </a:r>
            <a:r>
              <a:rPr lang="pl-PL" sz="2200" dirty="0" smtClean="0"/>
              <a:t> </a:t>
            </a:r>
            <a:r>
              <a:rPr lang="en-US" sz="2200" dirty="0" smtClean="0"/>
              <a:t>programming languages</a:t>
            </a:r>
            <a:r>
              <a:rPr lang="pl-PL" sz="2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4601</TotalTime>
  <Words>998</Words>
  <Application>Microsoft Office PowerPoint</Application>
  <PresentationFormat>Pokaz na ekranie (4:3)</PresentationFormat>
  <Paragraphs>412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         </vt:lpstr>
      <vt:lpstr>         </vt:lpstr>
      <vt:lpstr>Programming paradigm</vt:lpstr>
      <vt:lpstr>Paradigm of the object oriented programming</vt:lpstr>
      <vt:lpstr>Object</vt:lpstr>
      <vt:lpstr>Object: a generalized variable (generalized structure)</vt:lpstr>
      <vt:lpstr>Many objects</vt:lpstr>
      <vt:lpstr>Class in programming</vt:lpstr>
      <vt:lpstr>Why to use OOP?</vt:lpstr>
      <vt:lpstr>A structural example – person</vt:lpstr>
      <vt:lpstr>An OO example – person</vt:lpstr>
      <vt:lpstr>Access specifiers</vt:lpstr>
      <vt:lpstr>Access specifiers</vt:lpstr>
      <vt:lpstr>Encapsulation</vt:lpstr>
      <vt:lpstr>Object: a generalized structure</vt:lpstr>
      <vt:lpstr>Operators for accessing class members</vt:lpstr>
      <vt:lpstr>Defining methods</vt:lpstr>
      <vt:lpstr>Defining methods</vt:lpstr>
      <vt:lpstr>Defining methods</vt:lpstr>
      <vt:lpstr>Defining methods</vt:lpstr>
      <vt:lpstr>Defining methods</vt:lpstr>
      <vt:lpstr>The scope operator as a non-OO C++ extension</vt:lpstr>
      <vt:lpstr>Example</vt:lpstr>
      <vt:lpstr>Example</vt:lpstr>
      <vt:lpstr>Example</vt:lpstr>
      <vt:lpstr>Example</vt:lpstr>
      <vt:lpstr>Classes and Abstract Data Types</vt:lpstr>
      <vt:lpstr>Example</vt:lpstr>
      <vt:lpstr>Example</vt:lpstr>
      <vt:lpstr>Nested class declarations</vt:lpstr>
      <vt:lpstr>Nested class declarations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252</cp:revision>
  <dcterms:created xsi:type="dcterms:W3CDTF">2018-03-21T20:01:06Z</dcterms:created>
  <dcterms:modified xsi:type="dcterms:W3CDTF">2020-02-27T19:49:48Z</dcterms:modified>
</cp:coreProperties>
</file>